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8" r:id="rId2"/>
    <p:sldId id="274" r:id="rId3"/>
    <p:sldId id="281" r:id="rId4"/>
    <p:sldId id="256" r:id="rId5"/>
  </p:sldIdLst>
  <p:sldSz cx="12192000" cy="6858000"/>
  <p:notesSz cx="6858000" cy="9144000"/>
  <p:defaultTextStyle>
    <a:defPPr>
      <a:defRPr lang="en-L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3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7C221-E8BF-F840-9056-432DB2BB0F0A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47096-09F7-5341-9A79-2ACF5FFBA90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22186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L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1AF02-08BB-E242-A6A2-23A0530CE496}" type="slidenum">
              <a:rPr lang="en-LB" smtClean="0"/>
              <a:t>2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95665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L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1AF02-08BB-E242-A6A2-23A0530CE496}" type="slidenum">
              <a:rPr lang="en-LB" smtClean="0"/>
              <a:t>3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94670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246A-1E75-1A41-9F67-2501217AE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8882B-A794-214B-9832-D2B5DBBB9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B32BC-0854-CD4F-A26F-734DA6BB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DD80F-687F-804F-A92A-E90160D2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09AD2-BB6B-D448-B37D-4394C3AD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24200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51818-593C-8348-B0CF-3C8D1FE3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6374A-2879-B548-992C-0687D559F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2608-B3F7-8549-A0E4-8A5613D4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E8F50-F74F-4D45-8069-5F56511E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DD483-4EE0-9247-8EEB-6BB86BE88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09608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FEC25C-7B9C-E14A-8C2F-8845553115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717DE-C6F0-9740-AA7F-33FFBA350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07DA8-2A3D-7D4D-9872-52E65169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A9405-CCF6-DB4C-B720-3985CB74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ECFC2-5377-924E-AF1D-A076743A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90713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96DEC-5A13-C847-8426-BC24C30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11549-2487-3044-96F5-2628847BB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86B33-D409-1F42-ADB4-8B9015E5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3AF2B-EE50-1744-8308-DAF00EE6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6F5CD-2107-1241-9062-495C25F3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10560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441E0-9329-C440-BDD2-41647FDC8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053F6-0C34-3B4C-8B0C-E9326B6F0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BF72E-3E8E-5F4E-A3DC-2D281590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CA4C1-9EB4-2443-BE27-79D0CDF6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B1550-F1AE-0B40-B285-137490A7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77549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58AD5-624A-7A4D-BA4A-1F05ED5BD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968C-3F9F-1544-919C-7756CB463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C42B2-844C-5D4D-A030-C928A8B6B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82578-064A-1444-BD0E-0B8E6F13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64DD6-AF24-7644-AC66-229A3587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9799A-C7EB-F04C-831F-A05061DF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43118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7673-FF16-5946-9B33-8897CAFD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961C2-DC76-4C45-9E88-2F9A7860C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F4A04-0B2E-414F-95F0-CD2031CEF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5F5243-B23F-5540-A79F-B793610D1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2BB368-2AED-2948-B7F8-ADEB13D11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4C87C-E406-E743-A1F2-8F709B19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A82164-AEB6-7B4D-BCA4-4655301E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D63F5-D6CB-664F-A258-22757A3E1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407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4CF7E-C611-B24E-B883-8023275A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A3CA7-A651-574C-A809-F2A2C759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B331C-0916-7841-87D9-C0EB2801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C916C-6457-D04D-A988-82969596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18493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3CDBF-65C9-7B40-93BB-B48D8130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2B66D-C11C-D143-BD79-D3F2B430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4459E-191D-AD4F-938A-B2183AF8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47111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D63D8-F6F1-D641-9478-CEDF2EBA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FC4D1-D2DA-A741-8B0E-A1C4D1F06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8FFD0-FC65-7344-A9D7-4058B4BC6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FEA19-3B8A-3A47-AF34-C01A55E6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D6843-E75F-BC44-8C8A-40BF193D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99633-8B8E-0842-88BA-E5975EC8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31376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4C85-266D-5A44-A990-E005FB54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1D3528-E216-F14D-99E8-421D96891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27CF-35D0-3643-9C5D-A32AA16F2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4B1F7-AEE6-0E48-89EE-E0E85BBB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FF558-0D6B-2844-97CF-3850A707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78A2E-7FAB-AD43-A992-B6C1A5E0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76932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C7EA85-F4DF-F747-8CFB-3F49B268E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5D916-F904-034A-802B-7A11DABC7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C4F5-DB51-054F-9148-2D9E0EEA0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950A4-16C9-114B-88DD-25889C8C8A16}" type="datetimeFigureOut">
              <a:rPr lang="en-LB" smtClean="0"/>
              <a:t>12/16/24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09BF0-CB8A-6C48-A369-F3396AB18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9A9F6-FA04-B043-A868-770E76F03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525FC-1F47-BC45-88E3-A011BB5CD551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59812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573207-FBAE-3B40-BA70-884D6FF91AB5}"/>
              </a:ext>
            </a:extLst>
          </p:cNvPr>
          <p:cNvSpPr txBox="1"/>
          <p:nvPr/>
        </p:nvSpPr>
        <p:spPr>
          <a:xfrm>
            <a:off x="4281133" y="4396005"/>
            <a:ext cx="3356658" cy="477054"/>
          </a:xfrm>
          <a:prstGeom prst="rect">
            <a:avLst/>
          </a:prstGeom>
          <a:solidFill>
            <a:srgbClr val="C44C5A"/>
          </a:solidFill>
          <a:ln>
            <a:solidFill>
              <a:srgbClr val="FFA1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ar-SA" sz="2500" dirty="0">
                <a:solidFill>
                  <a:schemeClr val="bg1"/>
                </a:solidFill>
              </a:rPr>
              <a:t>تحضير: السّيدة ميريام أبي كرم</a:t>
            </a:r>
            <a:endParaRPr lang="en-LB" sz="2500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BE2446-AC55-5946-9275-E4DFBC221B5D}"/>
              </a:ext>
            </a:extLst>
          </p:cNvPr>
          <p:cNvSpPr/>
          <p:nvPr/>
        </p:nvSpPr>
        <p:spPr>
          <a:xfrm>
            <a:off x="3391382" y="1747777"/>
            <a:ext cx="5034988" cy="899530"/>
          </a:xfrm>
          <a:prstGeom prst="rect">
            <a:avLst/>
          </a:prstGeom>
          <a:solidFill>
            <a:srgbClr val="FFAD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1" eaLnBrk="1" latinLnBrk="0" hangingPunct="1"/>
            <a:r>
              <a:rPr lang="ar-SA" sz="5000" dirty="0">
                <a:solidFill>
                  <a:schemeClr val="tx1"/>
                </a:solidFill>
              </a:rPr>
              <a:t>الفعل المضارع المرفوع</a:t>
            </a:r>
            <a:endParaRPr lang="en-LB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2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8D205C-01DD-284D-BC2F-31DD3EE2FE55}"/>
              </a:ext>
            </a:extLst>
          </p:cNvPr>
          <p:cNvSpPr txBox="1"/>
          <p:nvPr/>
        </p:nvSpPr>
        <p:spPr>
          <a:xfrm>
            <a:off x="196770" y="228123"/>
            <a:ext cx="11551534" cy="64017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QA" sz="2800" b="1" dirty="0"/>
              <a:t>  قاعدة الفعل المضارع:</a:t>
            </a:r>
            <a:endParaRPr lang="ar-QA" sz="28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QA" sz="2800" dirty="0"/>
              <a:t>يُستخدم الفعل المضارع للدّلالة على وقوع الحدث في الزّمن الحاضر.</a:t>
            </a:r>
            <a:br>
              <a:rPr lang="ar-QA" sz="2800" dirty="0"/>
            </a:br>
            <a:r>
              <a:rPr lang="ar-QA" sz="2800" dirty="0"/>
              <a:t>مثال: </a:t>
            </a:r>
            <a:r>
              <a:rPr lang="ar-QA" sz="2800" dirty="0">
                <a:highlight>
                  <a:srgbClr val="FFFF00"/>
                </a:highlight>
              </a:rPr>
              <a:t>يستعدُّ</a:t>
            </a:r>
            <a:r>
              <a:rPr lang="ar-QA" sz="2800" dirty="0"/>
              <a:t> صديقي للسّفر. </a:t>
            </a:r>
            <a:br>
              <a:rPr lang="ar-QA" sz="2800" dirty="0"/>
            </a:br>
            <a:r>
              <a:rPr lang="ar-QA" sz="2800" dirty="0"/>
              <a:t> 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QA" sz="2800" dirty="0"/>
              <a:t>يُستخدم الفعل المضارع للدّلالة على وقوع الحدث في المستقبل، والأغلب في هذه الحال يكون مسبوقًا بـ"سين" أو "سوف".</a:t>
            </a:r>
            <a:br>
              <a:rPr lang="ar-QA" sz="2800" dirty="0"/>
            </a:br>
            <a:r>
              <a:rPr lang="ar-QA" sz="2800" dirty="0"/>
              <a:t>مثال:  </a:t>
            </a:r>
            <a:r>
              <a:rPr lang="ar-QA" sz="2800" dirty="0">
                <a:highlight>
                  <a:srgbClr val="FFFF00"/>
                </a:highlight>
              </a:rPr>
              <a:t>سيستعدُّ</a:t>
            </a:r>
            <a:r>
              <a:rPr lang="ar-QA" sz="2800" dirty="0"/>
              <a:t> صديقي للسّفرِ/ </a:t>
            </a:r>
            <a:r>
              <a:rPr lang="ar-QA" sz="2800" dirty="0">
                <a:highlight>
                  <a:srgbClr val="FFFF00"/>
                </a:highlight>
              </a:rPr>
              <a:t>سوف يستعدُّ</a:t>
            </a:r>
            <a:r>
              <a:rPr lang="ar-QA" sz="2800" dirty="0"/>
              <a:t> صديقي للسّفرِ. </a:t>
            </a:r>
            <a:br>
              <a:rPr lang="ar-QA" sz="2800" dirty="0"/>
            </a:br>
            <a:br>
              <a:rPr lang="ar-QA" sz="2800" dirty="0"/>
            </a:br>
            <a:r>
              <a:rPr lang="ar-QA" sz="2800" dirty="0"/>
              <a:t> </a:t>
            </a:r>
          </a:p>
          <a:p>
            <a:pPr algn="r" rtl="1"/>
            <a:r>
              <a:rPr lang="ar-QA" sz="2800" dirty="0"/>
              <a:t>يؤخذ الفعل المضارع من الفعل الماضي بزيادة أحد أحرف المضارعة </a:t>
            </a:r>
            <a:r>
              <a:rPr lang="ar-QA" sz="2800" dirty="0">
                <a:highlight>
                  <a:srgbClr val="FDA39E"/>
                </a:highlight>
              </a:rPr>
              <a:t>(أ، ن، ي، ت)</a:t>
            </a:r>
            <a:r>
              <a:rPr lang="ar-QA" sz="2800" dirty="0"/>
              <a:t> في أوله مع تغيير في حركاته، مثلًا:</a:t>
            </a:r>
            <a:br>
              <a:rPr lang="ar-QA" sz="2800" dirty="0"/>
            </a:br>
            <a:r>
              <a:rPr lang="ar-QA" sz="2800" dirty="0"/>
              <a:t>الماضي: كَتَبَ.</a:t>
            </a:r>
            <a:br>
              <a:rPr lang="ar-QA" sz="2800" dirty="0"/>
            </a:br>
            <a:r>
              <a:rPr lang="ar-QA" sz="2800" dirty="0"/>
              <a:t>المضارع:  أنا أَكْتُبُ/ نحن نَكْتُبُ / أنت تَكْتُبُ/ هو يَكْتُبُ...</a:t>
            </a:r>
          </a:p>
          <a:p>
            <a:endParaRPr lang="ar-QA" sz="2800" dirty="0"/>
          </a:p>
          <a:p>
            <a:pPr marL="0" algn="r" defTabSz="457200" rtl="1" eaLnBrk="1" latinLnBrk="0" hangingPunct="1"/>
            <a:endParaRPr lang="en-L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9CCC6F-976F-4848-8577-1B32F103B64B}"/>
              </a:ext>
            </a:extLst>
          </p:cNvPr>
          <p:cNvSpPr txBox="1"/>
          <p:nvPr/>
        </p:nvSpPr>
        <p:spPr>
          <a:xfrm>
            <a:off x="330200" y="337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64308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A0C1C6-728F-484B-94A1-4D955AE544C2}"/>
              </a:ext>
            </a:extLst>
          </p:cNvPr>
          <p:cNvSpPr txBox="1"/>
          <p:nvPr/>
        </p:nvSpPr>
        <p:spPr>
          <a:xfrm>
            <a:off x="3567219" y="347240"/>
            <a:ext cx="5993470" cy="784830"/>
          </a:xfrm>
          <a:prstGeom prst="rect">
            <a:avLst/>
          </a:prstGeom>
          <a:solidFill>
            <a:srgbClr val="D883FF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4500" dirty="0">
                <a:solidFill>
                  <a:schemeClr val="tx1"/>
                </a:solidFill>
              </a:rPr>
              <a:t>علامات رفع الفعل المضارع</a:t>
            </a:r>
            <a:endParaRPr lang="en-LB" sz="4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F970EE-17DD-2844-AEB5-2528B5478A22}"/>
              </a:ext>
            </a:extLst>
          </p:cNvPr>
          <p:cNvSpPr txBox="1"/>
          <p:nvPr/>
        </p:nvSpPr>
        <p:spPr>
          <a:xfrm>
            <a:off x="138896" y="1400536"/>
            <a:ext cx="11829327" cy="5201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3200" dirty="0"/>
              <a:t>١- </a:t>
            </a:r>
            <a:r>
              <a:rPr lang="ar-SA" sz="3200" dirty="0">
                <a:highlight>
                  <a:srgbClr val="FF40FF"/>
                </a:highlight>
              </a:rPr>
              <a:t>الضّمّة الظّاهرة </a:t>
            </a:r>
            <a:r>
              <a:rPr lang="ar-SA" sz="3200" dirty="0"/>
              <a:t>على آخره إذا كان صحيح الآخر: </a:t>
            </a:r>
            <a:r>
              <a:rPr lang="ar-SA" sz="3200" u="sng" dirty="0"/>
              <a:t>ي</a:t>
            </a:r>
            <a:r>
              <a:rPr lang="ar-LB" sz="3200" u="sng" dirty="0"/>
              <a:t>تقدَّمُ</a:t>
            </a:r>
            <a:r>
              <a:rPr lang="ar-SA" sz="3200" u="sng" dirty="0"/>
              <a:t> </a:t>
            </a:r>
            <a:r>
              <a:rPr lang="ar-SA" sz="3200" dirty="0"/>
              <a:t>إلى الأمامِ.</a:t>
            </a:r>
          </a:p>
          <a:p>
            <a:pPr algn="r">
              <a:lnSpc>
                <a:spcPct val="150000"/>
              </a:lnSpc>
            </a:pPr>
            <a:r>
              <a:rPr lang="ar-SA" sz="3200" dirty="0"/>
              <a:t>٢- </a:t>
            </a:r>
            <a:r>
              <a:rPr lang="ar-SA" sz="3200" dirty="0">
                <a:highlight>
                  <a:srgbClr val="FDA39E"/>
                </a:highlight>
              </a:rPr>
              <a:t>الضّمة المقدّرة على الألف للتّعذّر</a:t>
            </a:r>
            <a:r>
              <a:rPr lang="ar-SA" sz="3200" dirty="0"/>
              <a:t>: يسع</a:t>
            </a:r>
            <a:r>
              <a:rPr lang="ar-SA" sz="3200" u="sng" dirty="0"/>
              <a:t>ى</a:t>
            </a:r>
            <a:r>
              <a:rPr lang="ar-SA" sz="3200" dirty="0"/>
              <a:t> إلى الخيرِ.</a:t>
            </a:r>
          </a:p>
          <a:p>
            <a:pPr algn="r">
              <a:lnSpc>
                <a:spcPct val="150000"/>
              </a:lnSpc>
            </a:pPr>
            <a:r>
              <a:rPr lang="ar-SA" sz="3200" dirty="0"/>
              <a:t>٣- </a:t>
            </a:r>
            <a:r>
              <a:rPr lang="ar-SA" sz="3200" dirty="0">
                <a:highlight>
                  <a:srgbClr val="C0C0C0"/>
                </a:highlight>
              </a:rPr>
              <a:t>الضّمة المقدّرة على الياء أو الواو للثّقل</a:t>
            </a:r>
            <a:r>
              <a:rPr lang="ar-SA" sz="3200" dirty="0"/>
              <a:t>: يحم</a:t>
            </a:r>
            <a:r>
              <a:rPr lang="ar-SA" sz="3200" u="sng" dirty="0"/>
              <a:t>ي</a:t>
            </a:r>
            <a:r>
              <a:rPr lang="ar-SA" sz="3200" dirty="0"/>
              <a:t>- يدن</a:t>
            </a:r>
            <a:r>
              <a:rPr lang="ar-SA" sz="3200" u="sng" dirty="0"/>
              <a:t>و.</a:t>
            </a:r>
          </a:p>
          <a:p>
            <a:pPr algn="r">
              <a:lnSpc>
                <a:spcPct val="150000"/>
              </a:lnSpc>
            </a:pPr>
            <a:r>
              <a:rPr lang="ar-SA" sz="3200" dirty="0"/>
              <a:t>٤- </a:t>
            </a:r>
            <a:r>
              <a:rPr lang="ar-SA" sz="3200" dirty="0">
                <a:highlight>
                  <a:srgbClr val="00FFFF"/>
                </a:highlight>
              </a:rPr>
              <a:t>ثبوت النّون لأنّه من الأفعال الخمسة</a:t>
            </a:r>
            <a:r>
              <a:rPr lang="ar-SA" sz="3200" dirty="0"/>
              <a:t>: يتجنّب</a:t>
            </a:r>
            <a:r>
              <a:rPr lang="ar-SA" sz="3200" u="sng" dirty="0"/>
              <a:t>ون</a:t>
            </a:r>
            <a:r>
              <a:rPr lang="ar-SA" sz="3200" dirty="0"/>
              <a:t> الرّسوب.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3200" dirty="0"/>
              <a:t>والأفعال الخمسة هي </a:t>
            </a:r>
            <a:r>
              <a:rPr lang="ar-SA" sz="3200" u="sng" dirty="0"/>
              <a:t>كلّ فعل مضارع </a:t>
            </a:r>
            <a:r>
              <a:rPr lang="ar-SA" sz="3200" dirty="0"/>
              <a:t>اتّصل به أحد ضمائر الرّفع التّالية: </a:t>
            </a:r>
            <a:endParaRPr lang="en-US" sz="3200" dirty="0"/>
          </a:p>
          <a:p>
            <a:pPr algn="r" rtl="1">
              <a:lnSpc>
                <a:spcPct val="150000"/>
              </a:lnSpc>
            </a:pPr>
            <a:r>
              <a:rPr lang="en-US" sz="3200" dirty="0"/>
              <a:t>                 </a:t>
            </a:r>
            <a:r>
              <a:rPr lang="ar-SA" sz="3200" dirty="0"/>
              <a:t>ألف المثنّى</a:t>
            </a:r>
            <a:r>
              <a:rPr lang="en-US" sz="3200" dirty="0"/>
              <a:t>  </a:t>
            </a:r>
            <a:r>
              <a:rPr lang="ar-SA" sz="3200" dirty="0"/>
              <a:t>- </a:t>
            </a:r>
            <a:r>
              <a:rPr lang="ar-LB" sz="3200" dirty="0"/>
              <a:t> </a:t>
            </a:r>
            <a:r>
              <a:rPr lang="ar-SA" sz="3200" dirty="0"/>
              <a:t>واو الجماعة</a:t>
            </a:r>
            <a:r>
              <a:rPr lang="ar-LB" sz="3200" dirty="0"/>
              <a:t> </a:t>
            </a:r>
            <a:r>
              <a:rPr lang="ar-SA" sz="3200" dirty="0"/>
              <a:t>- ياء المخاطبة</a:t>
            </a:r>
            <a:r>
              <a:rPr lang="ar-LB" sz="3200" dirty="0"/>
              <a:t>، </a:t>
            </a:r>
            <a:r>
              <a:rPr lang="ar-SA" sz="3200" dirty="0"/>
              <a:t> مثلًا: </a:t>
            </a:r>
          </a:p>
          <a:p>
            <a:pPr algn="r" rtl="1">
              <a:lnSpc>
                <a:spcPct val="150000"/>
              </a:lnSpc>
            </a:pPr>
            <a:r>
              <a:rPr lang="ar-LB" sz="3200" dirty="0"/>
              <a:t> </a:t>
            </a:r>
            <a:r>
              <a:rPr lang="ar-SA" sz="3200" dirty="0"/>
              <a:t>هما يتجنّبان- هم يتجنّبون- أنتما تتجنّبان- أنتم تتجنّبون-  أنتِ تتجنّبين.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59E4A2-B414-FA45-856C-C4FA8B0ADD16}"/>
              </a:ext>
            </a:extLst>
          </p:cNvPr>
          <p:cNvSpPr txBox="1"/>
          <p:nvPr/>
        </p:nvSpPr>
        <p:spPr>
          <a:xfrm>
            <a:off x="-946730" y="1270000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203183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B37ED0F-7253-8F45-AB85-D0E34CEBDEBF}"/>
              </a:ext>
            </a:extLst>
          </p:cNvPr>
          <p:cNvSpPr txBox="1"/>
          <p:nvPr/>
        </p:nvSpPr>
        <p:spPr>
          <a:xfrm>
            <a:off x="798148" y="109522"/>
            <a:ext cx="11089053" cy="664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500" b="1" dirty="0">
                <a:highlight>
                  <a:srgbClr val="FF85FF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نماذج في إعراب الفعل المضارع المرفوع</a:t>
            </a:r>
            <a:r>
              <a:rPr lang="ar-SA" sz="2500" dirty="0">
                <a:highlight>
                  <a:srgbClr val="FF85FF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en-LB" sz="2500" dirty="0">
              <a:highlight>
                <a:srgbClr val="FF85FF"/>
              </a:highligh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>
              <a:lnSpc>
                <a:spcPct val="150000"/>
              </a:lnSpc>
            </a:pPr>
            <a:r>
              <a:rPr lang="ar-SA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endParaRPr lang="en-LB" sz="25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Q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يستعدُّ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فعل مضارع معرب مرفوع وعلامة رفعه الضّمّة الظّاهرة على آخره.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يَسعى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الضّمة المقدّرة على الألف للتّعذّر.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يَحمي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الضّمة المقدّرة على الياء للثّقل.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يَدنو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الضّمة المقدّرة على الواو للثّقل. 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يتجنّبون / تتجنّبون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ثبوت النّون لأنّه من الأفعال الخمسة. وواو الجماعة ضمير متّصل مبنيّ في محل رفع فاعل.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يتجنّبان / تتجنّبان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ثبوت النّون لأنّه من الأفعال الخمسة. وألف المثنّى ضمير متّصل مبنيّ في محل رفع فاعل.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23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تَتَجنّبين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Q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مضارع معرب مرفوع وعلامة رفعه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ثبوت النّون لأنّه من </a:t>
            </a:r>
            <a:r>
              <a:rPr lang="ar-SA" sz="230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الأفعال الخمسة. </a:t>
            </a:r>
            <a:r>
              <a:rPr lang="ar-SA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وياء المخاطبة ضمير متّصل مبنيّ في محل رفع فاعل.</a:t>
            </a:r>
            <a:endParaRPr lang="en-LB" sz="23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algn="r" defTabSz="914400" rtl="1" eaLnBrk="1" latinLnBrk="0" hangingPunct="1"/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111293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361</Words>
  <Application>Microsoft Macintosh PowerPoint</Application>
  <PresentationFormat>Widescreen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Simplified Arabic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2024-12-14T14:45:50Z</dcterms:created>
  <dcterms:modified xsi:type="dcterms:W3CDTF">2024-12-16T07:21:40Z</dcterms:modified>
</cp:coreProperties>
</file>